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8" r:id="rId9"/>
    <p:sldId id="263" r:id="rId10"/>
    <p:sldId id="269" r:id="rId11"/>
    <p:sldId id="264" r:id="rId12"/>
    <p:sldId id="270" r:id="rId13"/>
    <p:sldId id="265" r:id="rId14"/>
    <p:sldId id="271" r:id="rId15"/>
    <p:sldId id="266" r:id="rId16"/>
    <p:sldId id="272" r:id="rId17"/>
    <p:sldId id="267" r:id="rId18"/>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361537D-5291-4B8B-B20D-690C49000878}"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1537D-5291-4B8B-B20D-690C49000878}" type="slidenum">
              <a:rPr lang="en-US" smtClean="0"/>
              <a:t>‹#›</a:t>
            </a:fld>
            <a:endParaRPr lang="en-US" dirty="0"/>
          </a:p>
        </p:txBody>
      </p:sp>
    </p:spTree>
    <p:extLst>
      <p:ext uri="{BB962C8B-B14F-4D97-AF65-F5344CB8AC3E}">
        <p14:creationId xmlns:p14="http://schemas.microsoft.com/office/powerpoint/2010/main" val="161643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1537D-5291-4B8B-B20D-690C49000878}"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61537D-5291-4B8B-B20D-690C4900087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61537D-5291-4B8B-B20D-690C49000878}"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7A2094DF-9EA8-4FA4-AC6D-0A7311BEFCEA}" type="datetimeFigureOut">
              <a:rPr lang="en-US" smtClean="0"/>
              <a:t>3/15/2021</a:t>
            </a:fld>
            <a:endParaRPr lang="en-US" dirty="0"/>
          </a:p>
        </p:txBody>
      </p:sp>
      <p:sp>
        <p:nvSpPr>
          <p:cNvPr id="7" name="Slide Number Placeholder 6"/>
          <p:cNvSpPr>
            <a:spLocks noGrp="1"/>
          </p:cNvSpPr>
          <p:nvPr>
            <p:ph type="sldNum" sz="quarter" idx="12"/>
          </p:nvPr>
        </p:nvSpPr>
        <p:spPr/>
        <p:txBody>
          <a:bodyPr/>
          <a:lstStyle/>
          <a:p>
            <a:fld id="{C361537D-5291-4B8B-B20D-690C49000878}"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A2094DF-9EA8-4FA4-AC6D-0A7311BEFCEA}" type="datetimeFigureOut">
              <a:rPr lang="en-US" smtClean="0"/>
              <a:t>3/15/2021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361537D-5291-4B8B-B20D-690C49000878}"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1800"/>
            <a:ext cx="6400800" cy="762000"/>
          </a:xfrm>
        </p:spPr>
        <p:txBody>
          <a:bodyPr/>
          <a:lstStyle/>
          <a:p>
            <a:r>
              <a:rPr lang="en-US" dirty="0"/>
              <a:t>September 17, 2014</a:t>
            </a:r>
          </a:p>
        </p:txBody>
      </p:sp>
      <p:sp>
        <p:nvSpPr>
          <p:cNvPr id="2" name="Title 1"/>
          <p:cNvSpPr>
            <a:spLocks noGrp="1"/>
          </p:cNvSpPr>
          <p:nvPr>
            <p:ph type="ctrTitle"/>
          </p:nvPr>
        </p:nvSpPr>
        <p:spPr>
          <a:xfrm>
            <a:off x="685800" y="1524000"/>
            <a:ext cx="7772400" cy="1470025"/>
          </a:xfrm>
        </p:spPr>
        <p:txBody>
          <a:bodyPr/>
          <a:lstStyle/>
          <a:p>
            <a:r>
              <a:rPr lang="en-US" sz="6000" dirty="0"/>
              <a:t>C</a:t>
            </a:r>
            <a:r>
              <a:rPr lang="en-US" dirty="0"/>
              <a:t>ONSTITUTION </a:t>
            </a:r>
            <a:r>
              <a:rPr lang="en-US" sz="6000" dirty="0"/>
              <a:t>D</a:t>
            </a:r>
            <a:r>
              <a:rPr lang="en-US" dirty="0"/>
              <a:t>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3124200"/>
            <a:ext cx="3254526" cy="2133600"/>
          </a:xfrm>
          <a:prstGeom prst="rect">
            <a:avLst/>
          </a:prstGeom>
        </p:spPr>
      </p:pic>
      <p:sp>
        <p:nvSpPr>
          <p:cNvPr id="5" name="TextBox 4"/>
          <p:cNvSpPr txBox="1"/>
          <p:nvPr/>
        </p:nvSpPr>
        <p:spPr>
          <a:xfrm>
            <a:off x="3962400" y="3569746"/>
            <a:ext cx="3124200" cy="461665"/>
          </a:xfrm>
          <a:prstGeom prst="rect">
            <a:avLst/>
          </a:prstGeom>
          <a:noFill/>
        </p:spPr>
        <p:txBody>
          <a:bodyPr wrap="square" rtlCol="0">
            <a:spAutoFit/>
          </a:bodyPr>
          <a:lstStyle/>
          <a:p>
            <a:pPr algn="ctr"/>
            <a:r>
              <a:rPr lang="en-US" sz="2400" dirty="0"/>
              <a:t>2020</a:t>
            </a:r>
          </a:p>
        </p:txBody>
      </p:sp>
    </p:spTree>
    <p:extLst>
      <p:ext uri="{BB962C8B-B14F-4D97-AF65-F5344CB8AC3E}">
        <p14:creationId xmlns:p14="http://schemas.microsoft.com/office/powerpoint/2010/main" val="359963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Answer: </a:t>
            </a:r>
            <a:r>
              <a:rPr lang="en-US" dirty="0"/>
              <a:t>How many articles are there in the constitution?</a:t>
            </a:r>
          </a:p>
        </p:txBody>
      </p:sp>
      <p:sp>
        <p:nvSpPr>
          <p:cNvPr id="3" name="Content Placeholder 2"/>
          <p:cNvSpPr>
            <a:spLocks noGrp="1"/>
          </p:cNvSpPr>
          <p:nvPr>
            <p:ph sz="half" idx="1"/>
          </p:nvPr>
        </p:nvSpPr>
        <p:spPr>
          <a:xfrm>
            <a:off x="426128" y="1719071"/>
            <a:ext cx="3307672" cy="4421785"/>
          </a:xfrm>
        </p:spPr>
        <p:txBody>
          <a:bodyPr>
            <a:normAutofit/>
          </a:bodyPr>
          <a:lstStyle/>
          <a:p>
            <a:pPr marL="628650" indent="-514350" algn="ctr">
              <a:buFont typeface="Arial" pitchFamily="34" charset="0"/>
              <a:buAutoNum type="alphaUcPeriod"/>
            </a:pPr>
            <a:endParaRPr lang="en-US" dirty="0"/>
          </a:p>
          <a:p>
            <a:pPr marL="628650" indent="-514350" algn="ctr">
              <a:buFont typeface="Arial" pitchFamily="34" charset="0"/>
              <a:buAutoNum type="alphaUcPeriod"/>
            </a:pPr>
            <a:endParaRPr lang="en-US" sz="3200" dirty="0"/>
          </a:p>
          <a:p>
            <a:pPr marL="114300" indent="0" algn="ctr">
              <a:buNone/>
            </a:pPr>
            <a:endParaRPr lang="en-US" sz="3200" dirty="0"/>
          </a:p>
          <a:p>
            <a:pPr marL="114300" indent="0" algn="ctr">
              <a:buNone/>
            </a:pPr>
            <a:r>
              <a:rPr lang="en-US" sz="3600" b="1" i="1" dirty="0"/>
              <a:t>7</a:t>
            </a:r>
          </a:p>
          <a:p>
            <a:pPr marL="114300" indent="0" algn="ctr">
              <a:buNone/>
            </a:pPr>
            <a:endParaRPr lang="en-US" sz="32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26872" y="2057400"/>
            <a:ext cx="3416978" cy="4083456"/>
          </a:xfrm>
        </p:spPr>
      </p:pic>
    </p:spTree>
    <p:extLst>
      <p:ext uri="{BB962C8B-B14F-4D97-AF65-F5344CB8AC3E}">
        <p14:creationId xmlns:p14="http://schemas.microsoft.com/office/powerpoint/2010/main" val="266944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r>
              <a:rPr lang="en-US" dirty="0"/>
              <a:t>What line starts the Constitution?</a:t>
            </a:r>
          </a:p>
        </p:txBody>
      </p:sp>
      <p:sp>
        <p:nvSpPr>
          <p:cNvPr id="3" name="TPAnswers"/>
          <p:cNvSpPr>
            <a:spLocks noGrp="1"/>
          </p:cNvSpPr>
          <p:nvPr>
            <p:ph type="body" idx="1"/>
            <p:custDataLst>
              <p:tags r:id="rId2"/>
            </p:custDataLst>
          </p:nvPr>
        </p:nvSpPr>
        <p:spPr/>
        <p:txBody>
          <a:bodyPr>
            <a:normAutofit/>
          </a:bodyPr>
          <a:lstStyle/>
          <a:p>
            <a:pPr marL="628650" indent="-514350" algn="ctr">
              <a:buFont typeface="Arial" pitchFamily="34" charset="0"/>
              <a:buAutoNum type="alphaUcPeriod"/>
            </a:pPr>
            <a:endParaRPr lang="en-US" sz="3200" dirty="0"/>
          </a:p>
          <a:p>
            <a:pPr marL="628650" indent="-514350">
              <a:buFont typeface="Arial" pitchFamily="34" charset="0"/>
              <a:buAutoNum type="alphaUcPeriod"/>
            </a:pPr>
            <a:r>
              <a:rPr lang="en-US" sz="3200" dirty="0"/>
              <a:t>We the Population</a:t>
            </a:r>
          </a:p>
          <a:p>
            <a:pPr marL="628650" indent="-514350">
              <a:buFont typeface="Arial" pitchFamily="34" charset="0"/>
              <a:buAutoNum type="alphaUcPeriod"/>
            </a:pPr>
            <a:r>
              <a:rPr lang="en-US" sz="3200" dirty="0"/>
              <a:t>We the Students</a:t>
            </a:r>
          </a:p>
          <a:p>
            <a:pPr marL="628650" indent="-514350">
              <a:buFont typeface="Arial" pitchFamily="34" charset="0"/>
              <a:buAutoNum type="alphaUcPeriod"/>
            </a:pPr>
            <a:r>
              <a:rPr lang="en-US" sz="3200" dirty="0"/>
              <a:t>We the Americans</a:t>
            </a:r>
          </a:p>
          <a:p>
            <a:pPr marL="628650" indent="-514350">
              <a:buFont typeface="Arial" pitchFamily="34" charset="0"/>
              <a:buAutoNum type="alphaUcPeriod"/>
            </a:pPr>
            <a:r>
              <a:rPr lang="en-US" sz="3200" dirty="0"/>
              <a:t>We the People</a:t>
            </a:r>
          </a:p>
        </p:txBody>
      </p:sp>
    </p:spTree>
    <p:custDataLst>
      <p:tags r:id="rId1"/>
    </p:custDataLst>
    <p:extLst>
      <p:ext uri="{BB962C8B-B14F-4D97-AF65-F5344CB8AC3E}">
        <p14:creationId xmlns:p14="http://schemas.microsoft.com/office/powerpoint/2010/main" val="234113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ANSWER: </a:t>
            </a:r>
            <a:r>
              <a:rPr lang="en-US" dirty="0"/>
              <a:t>What line starts the Constitution?</a:t>
            </a:r>
          </a:p>
        </p:txBody>
      </p:sp>
      <p:sp>
        <p:nvSpPr>
          <p:cNvPr id="3" name="Content Placeholder 2"/>
          <p:cNvSpPr>
            <a:spLocks noGrp="1"/>
          </p:cNvSpPr>
          <p:nvPr>
            <p:ph sz="half" idx="1"/>
          </p:nvPr>
        </p:nvSpPr>
        <p:spPr/>
        <p:txBody>
          <a:bodyPr/>
          <a:lstStyle/>
          <a:p>
            <a:endParaRPr lang="en-US" dirty="0"/>
          </a:p>
          <a:p>
            <a:endParaRPr lang="en-US" dirty="0"/>
          </a:p>
          <a:p>
            <a:endParaRPr lang="en-US" dirty="0"/>
          </a:p>
          <a:p>
            <a:pPr marL="114300" indent="0">
              <a:buNone/>
            </a:pPr>
            <a:r>
              <a:rPr lang="en-US" b="1" i="1" dirty="0"/>
              <a:t>We the People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1799" y="2743200"/>
            <a:ext cx="3938587" cy="2620951"/>
          </a:xfrm>
        </p:spPr>
      </p:pic>
    </p:spTree>
    <p:extLst>
      <p:ext uri="{BB962C8B-B14F-4D97-AF65-F5344CB8AC3E}">
        <p14:creationId xmlns:p14="http://schemas.microsoft.com/office/powerpoint/2010/main" val="119625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60672" cy="1325562"/>
          </a:xfrm>
        </p:spPr>
        <p:txBody>
          <a:bodyPr>
            <a:normAutofit/>
          </a:bodyPr>
          <a:lstStyle/>
          <a:p>
            <a:r>
              <a:rPr lang="en-US" dirty="0"/>
              <a:t>How many delegates signed the constitution?</a:t>
            </a:r>
          </a:p>
        </p:txBody>
      </p:sp>
      <p:sp>
        <p:nvSpPr>
          <p:cNvPr id="3" name="TPAnswers"/>
          <p:cNvSpPr>
            <a:spLocks noGrp="1"/>
          </p:cNvSpPr>
          <p:nvPr>
            <p:ph type="body" idx="1"/>
            <p:custDataLst>
              <p:tags r:id="rId2"/>
            </p:custDataLst>
          </p:nvPr>
        </p:nvSpPr>
        <p:spPr>
          <a:xfrm>
            <a:off x="457200" y="2743200"/>
            <a:ext cx="8260672" cy="3230563"/>
          </a:xfrm>
        </p:spPr>
        <p:txBody>
          <a:bodyPr>
            <a:normAutofit/>
          </a:bodyPr>
          <a:lstStyle/>
          <a:p>
            <a:pPr marL="628650" indent="-514350">
              <a:buFont typeface="Arial" pitchFamily="34" charset="0"/>
              <a:buAutoNum type="alphaUcPeriod"/>
            </a:pPr>
            <a:r>
              <a:rPr lang="en-US" sz="3200" dirty="0"/>
              <a:t>40</a:t>
            </a:r>
          </a:p>
          <a:p>
            <a:pPr marL="628650" indent="-514350">
              <a:buFont typeface="Arial" pitchFamily="34" charset="0"/>
              <a:buAutoNum type="alphaUcPeriod"/>
            </a:pPr>
            <a:r>
              <a:rPr lang="en-US" sz="3200" dirty="0"/>
              <a:t>41</a:t>
            </a:r>
          </a:p>
          <a:p>
            <a:pPr marL="628650" indent="-514350">
              <a:buFont typeface="Arial" pitchFamily="34" charset="0"/>
              <a:buAutoNum type="alphaUcPeriod"/>
            </a:pPr>
            <a:r>
              <a:rPr lang="en-US" sz="3200" dirty="0"/>
              <a:t>39</a:t>
            </a:r>
          </a:p>
          <a:p>
            <a:pPr marL="628650" indent="-514350">
              <a:buFont typeface="Arial" pitchFamily="34" charset="0"/>
              <a:buAutoNum type="alphaUcPeriod"/>
            </a:pPr>
            <a:r>
              <a:rPr lang="en-US" sz="3200" dirty="0"/>
              <a:t>38</a:t>
            </a:r>
          </a:p>
        </p:txBody>
      </p:sp>
    </p:spTree>
    <p:custDataLst>
      <p:tags r:id="rId1"/>
    </p:custDataLst>
    <p:extLst>
      <p:ext uri="{BB962C8B-B14F-4D97-AF65-F5344CB8AC3E}">
        <p14:creationId xmlns:p14="http://schemas.microsoft.com/office/powerpoint/2010/main" val="34753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ANSWER: </a:t>
            </a:r>
            <a:r>
              <a:rPr lang="en-US" dirty="0"/>
              <a:t>How many delegates signed the constitution?</a:t>
            </a:r>
          </a:p>
        </p:txBody>
      </p:sp>
      <p:sp>
        <p:nvSpPr>
          <p:cNvPr id="3" name="Content Placeholder 2"/>
          <p:cNvSpPr>
            <a:spLocks noGrp="1"/>
          </p:cNvSpPr>
          <p:nvPr>
            <p:ph sz="half" idx="1"/>
          </p:nvPr>
        </p:nvSpPr>
        <p:spPr/>
        <p:txBody>
          <a:bodyPr/>
          <a:lstStyle/>
          <a:p>
            <a:endParaRPr lang="en-US" dirty="0"/>
          </a:p>
          <a:p>
            <a:endParaRPr lang="en-US" dirty="0"/>
          </a:p>
          <a:p>
            <a:endParaRPr lang="en-US" dirty="0"/>
          </a:p>
          <a:p>
            <a:pPr marL="114300" indent="0">
              <a:buNone/>
            </a:pPr>
            <a:r>
              <a:rPr lang="en-US" sz="3200" b="1" i="1" dirty="0"/>
              <a:t>        39</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0" y="2133600"/>
            <a:ext cx="4876800" cy="3940454"/>
          </a:xfrm>
        </p:spPr>
      </p:pic>
    </p:spTree>
    <p:extLst>
      <p:ext uri="{BB962C8B-B14F-4D97-AF65-F5344CB8AC3E}">
        <p14:creationId xmlns:p14="http://schemas.microsoft.com/office/powerpoint/2010/main" val="327781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60672" cy="1401762"/>
          </a:xfrm>
        </p:spPr>
        <p:txBody>
          <a:bodyPr>
            <a:normAutofit fontScale="90000"/>
          </a:bodyPr>
          <a:lstStyle/>
          <a:p>
            <a:r>
              <a:rPr lang="en-US" dirty="0"/>
              <a:t>Which Article states that the constitution can only change by an amendment?</a:t>
            </a:r>
          </a:p>
        </p:txBody>
      </p:sp>
      <p:sp>
        <p:nvSpPr>
          <p:cNvPr id="3" name="TPAnswers"/>
          <p:cNvSpPr>
            <a:spLocks noGrp="1"/>
          </p:cNvSpPr>
          <p:nvPr>
            <p:ph type="body" idx="1"/>
            <p:custDataLst>
              <p:tags r:id="rId2"/>
            </p:custDataLst>
          </p:nvPr>
        </p:nvSpPr>
        <p:spPr>
          <a:xfrm>
            <a:off x="457200" y="2362200"/>
            <a:ext cx="4114800" cy="3611563"/>
          </a:xfrm>
        </p:spPr>
        <p:txBody>
          <a:bodyPr>
            <a:normAutofit/>
          </a:bodyPr>
          <a:lstStyle/>
          <a:p>
            <a:pPr marL="628650" indent="-514350">
              <a:buFont typeface="Arial" pitchFamily="34" charset="0"/>
              <a:buAutoNum type="alphaUcPeriod"/>
            </a:pPr>
            <a:r>
              <a:rPr lang="en-US" sz="3200" dirty="0"/>
              <a:t>Article 1</a:t>
            </a:r>
          </a:p>
          <a:p>
            <a:pPr marL="628650" indent="-514350">
              <a:buFont typeface="Arial" pitchFamily="34" charset="0"/>
              <a:buAutoNum type="alphaUcPeriod"/>
            </a:pPr>
            <a:r>
              <a:rPr lang="en-US" sz="3200" dirty="0"/>
              <a:t>Article 3</a:t>
            </a:r>
          </a:p>
          <a:p>
            <a:pPr marL="628650" indent="-514350">
              <a:buFont typeface="Arial" pitchFamily="34" charset="0"/>
              <a:buAutoNum type="alphaUcPeriod"/>
            </a:pPr>
            <a:r>
              <a:rPr lang="en-US" sz="3200" dirty="0"/>
              <a:t>Article 6</a:t>
            </a:r>
          </a:p>
          <a:p>
            <a:pPr marL="628650" indent="-514350">
              <a:buFont typeface="Arial" pitchFamily="34" charset="0"/>
              <a:buAutoNum type="alphaUcPeriod"/>
            </a:pPr>
            <a:r>
              <a:rPr lang="en-US" sz="3200" dirty="0"/>
              <a:t>Article 5</a:t>
            </a:r>
          </a:p>
        </p:txBody>
      </p:sp>
    </p:spTree>
    <p:custDataLst>
      <p:tags r:id="rId1"/>
    </p:custDataLst>
    <p:extLst>
      <p:ext uri="{BB962C8B-B14F-4D97-AF65-F5344CB8AC3E}">
        <p14:creationId xmlns:p14="http://schemas.microsoft.com/office/powerpoint/2010/main" val="194522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304800"/>
            <a:ext cx="8260672" cy="1414271"/>
          </a:xfrm>
        </p:spPr>
        <p:txBody>
          <a:bodyPr>
            <a:noAutofit/>
          </a:bodyPr>
          <a:lstStyle/>
          <a:p>
            <a:r>
              <a:rPr lang="en-US" sz="2800" b="1" i="1" dirty="0"/>
              <a:t>ANSWER:</a:t>
            </a:r>
            <a:r>
              <a:rPr lang="en-US" sz="2800" dirty="0"/>
              <a:t> Which Article states that the constitution can only change by an amendment?</a:t>
            </a:r>
          </a:p>
        </p:txBody>
      </p:sp>
      <p:sp>
        <p:nvSpPr>
          <p:cNvPr id="3" name="Content Placeholder 2"/>
          <p:cNvSpPr>
            <a:spLocks noGrp="1"/>
          </p:cNvSpPr>
          <p:nvPr>
            <p:ph sz="half" idx="1"/>
          </p:nvPr>
        </p:nvSpPr>
        <p:spPr/>
        <p:txBody>
          <a:bodyPr/>
          <a:lstStyle/>
          <a:p>
            <a:endParaRPr lang="en-US" b="1" i="1" dirty="0"/>
          </a:p>
          <a:p>
            <a:endParaRPr lang="en-US" b="1" i="1" dirty="0"/>
          </a:p>
          <a:p>
            <a:endParaRPr lang="en-US" b="1" i="1" dirty="0"/>
          </a:p>
          <a:p>
            <a:r>
              <a:rPr lang="en-US" b="1" i="1" dirty="0"/>
              <a:t>Article 5</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95600" y="1981200"/>
            <a:ext cx="5410200" cy="4238700"/>
          </a:xfrm>
        </p:spPr>
      </p:pic>
    </p:spTree>
    <p:extLst>
      <p:ext uri="{BB962C8B-B14F-4D97-AF65-F5344CB8AC3E}">
        <p14:creationId xmlns:p14="http://schemas.microsoft.com/office/powerpoint/2010/main" val="296811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HAPPY CONSTITUION DAY!</a:t>
            </a:r>
          </a:p>
        </p:txBody>
      </p:sp>
      <p:sp>
        <p:nvSpPr>
          <p:cNvPr id="3" name="Text Placeholder 2"/>
          <p:cNvSpPr>
            <a:spLocks noGrp="1"/>
          </p:cNvSpPr>
          <p:nvPr>
            <p:ph type="body" idx="1"/>
          </p:nvPr>
        </p:nvSpPr>
        <p:spPr/>
        <p:txBody>
          <a:bodyPr/>
          <a:lstStyle/>
          <a:p>
            <a:r>
              <a:rPr lang="en-US" dirty="0"/>
              <a:t> </a:t>
            </a:r>
          </a:p>
        </p:txBody>
      </p:sp>
      <p:pic>
        <p:nvPicPr>
          <p:cNvPr id="8194" name="Picture 2" descr="http://freedomoutpost.com/wp-content/uploads/2013/12/constitution-scroll-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752600"/>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r>
              <a:rPr lang="en-US" sz="3600" dirty="0"/>
              <a:t>The Constitution of the United States was signed on </a:t>
            </a:r>
          </a:p>
          <a:p>
            <a:pPr marL="411480" lvl="1" indent="0">
              <a:buNone/>
            </a:pPr>
            <a:endParaRPr lang="en-US" sz="3600" dirty="0"/>
          </a:p>
          <a:p>
            <a:pPr marL="411480" lvl="1" indent="0">
              <a:buNone/>
            </a:pPr>
            <a:r>
              <a:rPr lang="en-US" sz="3600" dirty="0"/>
              <a:t>September 17, 1787</a:t>
            </a:r>
          </a:p>
          <a:p>
            <a:pPr marL="411480" lvl="1" indent="0">
              <a:buNone/>
            </a:pPr>
            <a:endParaRPr lang="en-US" sz="3600" dirty="0"/>
          </a:p>
        </p:txBody>
      </p:sp>
      <p:pic>
        <p:nvPicPr>
          <p:cNvPr id="4" name="Picture 3"/>
          <p:cNvPicPr/>
          <p:nvPr/>
        </p:nvPicPr>
        <p:blipFill rotWithShape="1">
          <a:blip r:embed="rId2"/>
          <a:srcRect l="25951" t="21284" r="44887" b="15696"/>
          <a:stretch/>
        </p:blipFill>
        <p:spPr bwMode="auto">
          <a:xfrm>
            <a:off x="5581291" y="2895600"/>
            <a:ext cx="2994026" cy="353224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3400" y="6172200"/>
            <a:ext cx="4191000" cy="230832"/>
          </a:xfrm>
          <a:prstGeom prst="rect">
            <a:avLst/>
          </a:prstGeom>
          <a:noFill/>
        </p:spPr>
        <p:txBody>
          <a:bodyPr wrap="square" rtlCol="0">
            <a:spAutoFit/>
          </a:bodyPr>
          <a:lstStyle/>
          <a:p>
            <a:r>
              <a:rPr lang="en-US" sz="900" dirty="0"/>
              <a:t>http://www.constitutionday.com/index.html</a:t>
            </a:r>
          </a:p>
        </p:txBody>
      </p:sp>
    </p:spTree>
    <p:extLst>
      <p:ext uri="{BB962C8B-B14F-4D97-AF65-F5344CB8AC3E}">
        <p14:creationId xmlns:p14="http://schemas.microsoft.com/office/powerpoint/2010/main" val="17688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lstStyle/>
          <a:p>
            <a:r>
              <a:rPr lang="en-US" dirty="0"/>
              <a:t>The Constitution was signed by 39 delegates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098" y="2514600"/>
            <a:ext cx="5334000" cy="3436874"/>
          </a:xfrm>
          <a:prstGeom prst="rect">
            <a:avLst/>
          </a:prstGeom>
        </p:spPr>
      </p:pic>
      <p:sp>
        <p:nvSpPr>
          <p:cNvPr id="5" name="TextBox 4"/>
          <p:cNvSpPr txBox="1"/>
          <p:nvPr/>
        </p:nvSpPr>
        <p:spPr>
          <a:xfrm>
            <a:off x="304800" y="6324600"/>
            <a:ext cx="3657600" cy="246221"/>
          </a:xfrm>
          <a:prstGeom prst="rect">
            <a:avLst/>
          </a:prstGeom>
          <a:noFill/>
        </p:spPr>
        <p:txBody>
          <a:bodyPr wrap="square" rtlCol="0">
            <a:spAutoFit/>
          </a:bodyPr>
          <a:lstStyle/>
          <a:p>
            <a:r>
              <a:rPr lang="en-US" sz="1000" dirty="0"/>
              <a:t>http://www.constitutionday.com/index.html</a:t>
            </a:r>
          </a:p>
        </p:txBody>
      </p:sp>
    </p:spTree>
    <p:extLst>
      <p:ext uri="{BB962C8B-B14F-4D97-AF65-F5344CB8AC3E}">
        <p14:creationId xmlns:p14="http://schemas.microsoft.com/office/powerpoint/2010/main" val="288781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457200" y="1752601"/>
            <a:ext cx="8229600" cy="685800"/>
          </a:xfrm>
        </p:spPr>
        <p:txBody>
          <a:bodyPr>
            <a:normAutofit/>
          </a:bodyPr>
          <a:lstStyle/>
          <a:p>
            <a:r>
              <a:rPr lang="en-US" dirty="0"/>
              <a:t>The names of the 39 delegates</a:t>
            </a:r>
          </a:p>
          <a:p>
            <a:endParaRPr lang="en-US" dirty="0"/>
          </a:p>
          <a:p>
            <a:endParaRPr lang="en-US" dirty="0"/>
          </a:p>
          <a:p>
            <a:endParaRPr lang="en-US" dirty="0"/>
          </a:p>
        </p:txBody>
      </p:sp>
      <p:sp>
        <p:nvSpPr>
          <p:cNvPr id="4" name="TextBox 3"/>
          <p:cNvSpPr txBox="1"/>
          <p:nvPr/>
        </p:nvSpPr>
        <p:spPr>
          <a:xfrm>
            <a:off x="685800" y="2209800"/>
            <a:ext cx="7543800" cy="6370975"/>
          </a:xfrm>
          <a:prstGeom prst="rect">
            <a:avLst/>
          </a:prstGeom>
          <a:noFill/>
        </p:spPr>
        <p:txBody>
          <a:bodyPr wrap="square" numCol="2" rtlCol="0">
            <a:spAutoFit/>
          </a:bodyPr>
          <a:lstStyle/>
          <a:p>
            <a:pPr marL="571500" lvl="0" indent="-457200" fontAlgn="base">
              <a:buFont typeface="+mj-lt"/>
              <a:buAutoNum type="arabicPeriod"/>
            </a:pPr>
            <a:r>
              <a:rPr lang="en-US" sz="1200" dirty="0"/>
              <a:t>William S. Johnson </a:t>
            </a:r>
          </a:p>
          <a:p>
            <a:pPr marL="571500" lvl="0" indent="-457200" fontAlgn="base">
              <a:buFont typeface="+mj-lt"/>
              <a:buAutoNum type="arabicPeriod"/>
            </a:pPr>
            <a:r>
              <a:rPr lang="en-US" sz="1200" dirty="0"/>
              <a:t>Roger Sherman</a:t>
            </a:r>
          </a:p>
          <a:p>
            <a:pPr marL="571500" lvl="0" indent="-457200" fontAlgn="base">
              <a:buFont typeface="+mj-lt"/>
              <a:buAutoNum type="arabicPeriod"/>
            </a:pPr>
            <a:r>
              <a:rPr lang="en-US" sz="1200" dirty="0"/>
              <a:t>Richard Bassett </a:t>
            </a:r>
          </a:p>
          <a:p>
            <a:pPr marL="571500" lvl="0" indent="-457200" fontAlgn="base">
              <a:buFont typeface="+mj-lt"/>
              <a:buAutoNum type="arabicPeriod"/>
            </a:pPr>
            <a:r>
              <a:rPr lang="en-US" sz="1200" dirty="0"/>
              <a:t>Gunning Bedford, Jr. </a:t>
            </a:r>
          </a:p>
          <a:p>
            <a:pPr marL="571500" lvl="0" indent="-457200" fontAlgn="base">
              <a:buFont typeface="+mj-lt"/>
              <a:buAutoNum type="arabicPeriod"/>
            </a:pPr>
            <a:r>
              <a:rPr lang="en-US" sz="1200" dirty="0"/>
              <a:t>Jacob Broom </a:t>
            </a:r>
          </a:p>
          <a:p>
            <a:pPr marL="571500" lvl="0" indent="-457200" fontAlgn="base">
              <a:buFont typeface="+mj-lt"/>
              <a:buAutoNum type="arabicPeriod"/>
            </a:pPr>
            <a:r>
              <a:rPr lang="en-US" sz="1200" dirty="0"/>
              <a:t>John Dickinson </a:t>
            </a:r>
          </a:p>
          <a:p>
            <a:pPr marL="571500" lvl="0" indent="-457200" fontAlgn="base">
              <a:buFont typeface="+mj-lt"/>
              <a:buAutoNum type="arabicPeriod"/>
            </a:pPr>
            <a:r>
              <a:rPr lang="en-US" sz="1200" dirty="0"/>
              <a:t>George Read</a:t>
            </a:r>
          </a:p>
          <a:p>
            <a:pPr marL="571500" lvl="0" indent="-457200" fontAlgn="base">
              <a:buFont typeface="+mj-lt"/>
              <a:buAutoNum type="arabicPeriod"/>
            </a:pPr>
            <a:r>
              <a:rPr lang="en-US" sz="1200" dirty="0"/>
              <a:t>Abraham Baldwin </a:t>
            </a:r>
          </a:p>
          <a:p>
            <a:pPr marL="571500" lvl="0" indent="-457200" fontAlgn="base">
              <a:buFont typeface="+mj-lt"/>
              <a:buAutoNum type="arabicPeriod"/>
            </a:pPr>
            <a:r>
              <a:rPr lang="en-US" sz="1200" dirty="0"/>
              <a:t>William Few</a:t>
            </a:r>
          </a:p>
          <a:p>
            <a:pPr marL="571500" lvl="0" indent="-457200" fontAlgn="base">
              <a:buFont typeface="+mj-lt"/>
              <a:buAutoNum type="arabicPeriod"/>
            </a:pPr>
            <a:r>
              <a:rPr lang="en-US" sz="1200" dirty="0"/>
              <a:t>Daniel Carroll </a:t>
            </a:r>
          </a:p>
          <a:p>
            <a:pPr marL="571500" lvl="0" indent="-457200" fontAlgn="base">
              <a:buFont typeface="+mj-lt"/>
              <a:buAutoNum type="arabicPeriod"/>
            </a:pPr>
            <a:r>
              <a:rPr lang="en-US" sz="1200" dirty="0"/>
              <a:t>Daniel Jenifer of St. Thomas </a:t>
            </a:r>
          </a:p>
          <a:p>
            <a:pPr marL="571500" lvl="0" indent="-457200" fontAlgn="base">
              <a:buFont typeface="+mj-lt"/>
              <a:buAutoNum type="arabicPeriod"/>
            </a:pPr>
            <a:r>
              <a:rPr lang="en-US" sz="1200" dirty="0"/>
              <a:t>James McHenry</a:t>
            </a:r>
          </a:p>
          <a:p>
            <a:pPr marL="571500" lvl="0" indent="-457200" fontAlgn="base">
              <a:buFont typeface="+mj-lt"/>
              <a:buAutoNum type="arabicPeriod"/>
            </a:pPr>
            <a:r>
              <a:rPr lang="en-US" sz="1200" dirty="0"/>
              <a:t>Nathaniel Gorham </a:t>
            </a:r>
          </a:p>
          <a:p>
            <a:pPr marL="571500" lvl="0" indent="-457200" fontAlgn="base">
              <a:buFont typeface="+mj-lt"/>
              <a:buAutoNum type="arabicPeriod"/>
            </a:pPr>
            <a:r>
              <a:rPr lang="en-US" sz="1200" dirty="0"/>
              <a:t>Rufus King</a:t>
            </a:r>
          </a:p>
          <a:p>
            <a:pPr marL="571500" lvl="0" indent="-457200" fontAlgn="base">
              <a:buFont typeface="+mj-lt"/>
              <a:buAutoNum type="arabicPeriod"/>
            </a:pPr>
            <a:r>
              <a:rPr lang="en-US" sz="1200" dirty="0"/>
              <a:t>Nicholas Gilman </a:t>
            </a:r>
          </a:p>
          <a:p>
            <a:pPr marL="571500" lvl="0" indent="-457200" fontAlgn="base">
              <a:buFont typeface="+mj-lt"/>
              <a:buAutoNum type="arabicPeriod"/>
            </a:pPr>
            <a:r>
              <a:rPr lang="en-US" sz="1200" dirty="0"/>
              <a:t>John Langdon</a:t>
            </a:r>
          </a:p>
          <a:p>
            <a:pPr marL="571500" lvl="0" indent="-457200" fontAlgn="base">
              <a:buFont typeface="+mj-lt"/>
              <a:buAutoNum type="arabicPeriod"/>
            </a:pPr>
            <a:r>
              <a:rPr lang="en-US" sz="1200" dirty="0"/>
              <a:t>David Brearly </a:t>
            </a:r>
          </a:p>
          <a:p>
            <a:pPr marL="571500" lvl="0" indent="-457200" fontAlgn="base">
              <a:buFont typeface="+mj-lt"/>
              <a:buAutoNum type="arabicPeriod"/>
            </a:pPr>
            <a:r>
              <a:rPr lang="en-US" sz="1200" dirty="0"/>
              <a:t>Jonathan Dayton </a:t>
            </a:r>
          </a:p>
          <a:p>
            <a:pPr marL="571500" lvl="0" indent="-457200" fontAlgn="base">
              <a:buFont typeface="+mj-lt"/>
              <a:buAutoNum type="arabicPeriod"/>
            </a:pPr>
            <a:r>
              <a:rPr lang="en-US" sz="1200" dirty="0"/>
              <a:t>William Livingston </a:t>
            </a:r>
          </a:p>
          <a:p>
            <a:pPr marL="571500" lvl="0" indent="-457200" fontAlgn="base">
              <a:buFont typeface="+mj-lt"/>
              <a:buAutoNum type="arabicPeriod"/>
            </a:pPr>
            <a:r>
              <a:rPr lang="en-US" sz="1200" dirty="0"/>
              <a:t>William Paterson</a:t>
            </a:r>
          </a:p>
          <a:p>
            <a:pPr marL="571500" lvl="0" indent="-457200" fontAlgn="base">
              <a:buFont typeface="+mj-lt"/>
              <a:buAutoNum type="arabicPeriod"/>
            </a:pPr>
            <a:r>
              <a:rPr lang="en-US" sz="1200" dirty="0"/>
              <a:t>Alexander Hamilton</a:t>
            </a:r>
          </a:p>
          <a:p>
            <a:pPr marL="571500" lvl="0" indent="-457200" fontAlgn="base">
              <a:buFont typeface="+mj-lt"/>
              <a:buAutoNum type="arabicPeriod"/>
            </a:pPr>
            <a:r>
              <a:rPr lang="en-US" sz="1200" dirty="0"/>
              <a:t>William Blount </a:t>
            </a:r>
          </a:p>
          <a:p>
            <a:pPr marL="571500" lvl="0" indent="-457200" fontAlgn="base">
              <a:buFont typeface="+mj-lt"/>
              <a:buAutoNum type="arabicPeriod"/>
            </a:pPr>
            <a:r>
              <a:rPr lang="en-US" sz="1200" dirty="0"/>
              <a:t>Richard D. Spaight </a:t>
            </a:r>
          </a:p>
          <a:p>
            <a:pPr marL="571500" lvl="0" indent="-457200" fontAlgn="base">
              <a:buFont typeface="+mj-lt"/>
              <a:buAutoNum type="arabicPeriod"/>
            </a:pPr>
            <a:r>
              <a:rPr lang="en-US" sz="1200" dirty="0"/>
              <a:t>Hugh Williamson</a:t>
            </a:r>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endParaRPr lang="en-US" sz="1200" dirty="0"/>
          </a:p>
          <a:p>
            <a:pPr marL="571500" lvl="0" indent="-457200" fontAlgn="base">
              <a:buFont typeface="+mj-lt"/>
              <a:buAutoNum type="arabicPeriod"/>
            </a:pPr>
            <a:r>
              <a:rPr lang="en-US" sz="1200" dirty="0"/>
              <a:t>George Clymer </a:t>
            </a:r>
          </a:p>
          <a:p>
            <a:pPr marL="571500" lvl="0" indent="-457200" fontAlgn="base">
              <a:buFont typeface="+mj-lt"/>
              <a:buAutoNum type="arabicPeriod"/>
            </a:pPr>
            <a:r>
              <a:rPr lang="en-US" sz="1200" dirty="0"/>
              <a:t>Thomas Fitzsimons </a:t>
            </a:r>
          </a:p>
          <a:p>
            <a:pPr marL="571500" lvl="0" indent="-457200" fontAlgn="base">
              <a:buFont typeface="+mj-lt"/>
              <a:buAutoNum type="arabicPeriod"/>
            </a:pPr>
            <a:r>
              <a:rPr lang="en-US" sz="1200" dirty="0"/>
              <a:t>Benjamin Franklin </a:t>
            </a:r>
          </a:p>
          <a:p>
            <a:pPr marL="571500" lvl="0" indent="-457200" fontAlgn="base">
              <a:buFont typeface="+mj-lt"/>
              <a:buAutoNum type="arabicPeriod"/>
            </a:pPr>
            <a:r>
              <a:rPr lang="en-US" sz="1200" dirty="0"/>
              <a:t>Jared Ingersoll </a:t>
            </a:r>
          </a:p>
          <a:p>
            <a:pPr marL="571500" lvl="0" indent="-457200" fontAlgn="base">
              <a:buFont typeface="+mj-lt"/>
              <a:buAutoNum type="arabicPeriod"/>
            </a:pPr>
            <a:r>
              <a:rPr lang="en-US" sz="1200" dirty="0"/>
              <a:t>Thomas Mifflin </a:t>
            </a:r>
          </a:p>
          <a:p>
            <a:pPr marL="571500" lvl="0" indent="-457200" fontAlgn="base">
              <a:buFont typeface="+mj-lt"/>
              <a:buAutoNum type="arabicPeriod"/>
            </a:pPr>
            <a:r>
              <a:rPr lang="en-US" sz="1200" dirty="0"/>
              <a:t>Gouverneur Morris </a:t>
            </a:r>
          </a:p>
          <a:p>
            <a:pPr marL="571500" lvl="0" indent="-457200" fontAlgn="base">
              <a:buFont typeface="+mj-lt"/>
              <a:buAutoNum type="arabicPeriod"/>
            </a:pPr>
            <a:r>
              <a:rPr lang="en-US" sz="1200" dirty="0"/>
              <a:t>Robert Morris </a:t>
            </a:r>
          </a:p>
          <a:p>
            <a:pPr marL="571500" lvl="0" indent="-457200" fontAlgn="base">
              <a:buFont typeface="+mj-lt"/>
              <a:buAutoNum type="arabicPeriod"/>
            </a:pPr>
            <a:r>
              <a:rPr lang="en-US" sz="1200" dirty="0"/>
              <a:t>James Wilson</a:t>
            </a:r>
          </a:p>
          <a:p>
            <a:pPr marL="571500" lvl="0" indent="-457200" fontAlgn="base">
              <a:buFont typeface="+mj-lt"/>
              <a:buAutoNum type="arabicPeriod"/>
            </a:pPr>
            <a:r>
              <a:rPr lang="en-US" sz="1200" dirty="0"/>
              <a:t>Pierce Butler </a:t>
            </a:r>
          </a:p>
          <a:p>
            <a:pPr marL="571500" lvl="0" indent="-457200" fontAlgn="base">
              <a:buFont typeface="+mj-lt"/>
              <a:buAutoNum type="arabicPeriod"/>
            </a:pPr>
            <a:r>
              <a:rPr lang="en-US" sz="1200" dirty="0"/>
              <a:t>Charles Pinckney </a:t>
            </a:r>
          </a:p>
          <a:p>
            <a:pPr marL="571500" lvl="0" indent="-457200" fontAlgn="base">
              <a:buFont typeface="+mj-lt"/>
              <a:buAutoNum type="arabicPeriod"/>
            </a:pPr>
            <a:r>
              <a:rPr lang="en-US" sz="1200" dirty="0"/>
              <a:t>Charles Cotesworth Pinckney </a:t>
            </a:r>
          </a:p>
          <a:p>
            <a:pPr marL="571500" lvl="0" indent="-457200" fontAlgn="base">
              <a:buFont typeface="+mj-lt"/>
              <a:buAutoNum type="arabicPeriod"/>
            </a:pPr>
            <a:r>
              <a:rPr lang="en-US" sz="1200" dirty="0"/>
              <a:t>John Rutledge</a:t>
            </a:r>
          </a:p>
          <a:p>
            <a:pPr marL="571500" lvl="0" indent="-457200" fontAlgn="base">
              <a:buFont typeface="+mj-lt"/>
              <a:buAutoNum type="arabicPeriod"/>
            </a:pPr>
            <a:r>
              <a:rPr lang="en-US" sz="1200" dirty="0"/>
              <a:t>John Blair </a:t>
            </a:r>
          </a:p>
          <a:p>
            <a:pPr marL="571500" lvl="0" indent="-457200" fontAlgn="base">
              <a:buFont typeface="+mj-lt"/>
              <a:buAutoNum type="arabicPeriod"/>
            </a:pPr>
            <a:r>
              <a:rPr lang="en-US" sz="1200" dirty="0"/>
              <a:t>James Madison </a:t>
            </a:r>
          </a:p>
          <a:p>
            <a:pPr marL="571500" lvl="0" indent="-457200" fontAlgn="base">
              <a:buFont typeface="+mj-lt"/>
              <a:buAutoNum type="arabicPeriod"/>
            </a:pPr>
            <a:r>
              <a:rPr lang="en-US" sz="1200" dirty="0"/>
              <a:t>George Washington</a:t>
            </a:r>
          </a:p>
          <a:p>
            <a:endParaRPr lang="en-US" dirty="0"/>
          </a:p>
        </p:txBody>
      </p:sp>
      <p:pic>
        <p:nvPicPr>
          <p:cNvPr id="5" name="Picture 4" descr="http://cp91279.biography.com/1000509261001/1000509261001_1895249413001_George-Washington-Washington-the-Farmer.jpg"/>
          <p:cNvPicPr/>
          <p:nvPr/>
        </p:nvPicPr>
        <p:blipFill rotWithShape="1">
          <a:blip r:embed="rId2" cstate="print">
            <a:extLst>
              <a:ext uri="{28A0092B-C50C-407E-A947-70E740481C1C}">
                <a14:useLocalDpi xmlns:a14="http://schemas.microsoft.com/office/drawing/2010/main" val="0"/>
              </a:ext>
            </a:extLst>
          </a:blip>
          <a:srcRect l="27095" r="18025"/>
          <a:stretch/>
        </p:blipFill>
        <p:spPr bwMode="auto">
          <a:xfrm>
            <a:off x="6934200" y="5020574"/>
            <a:ext cx="1482015" cy="1519238"/>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163019" y="6532623"/>
            <a:ext cx="3733800" cy="215444"/>
          </a:xfrm>
          <a:prstGeom prst="rect">
            <a:avLst/>
          </a:prstGeom>
          <a:noFill/>
        </p:spPr>
        <p:txBody>
          <a:bodyPr wrap="square" rtlCol="0">
            <a:spAutoFit/>
          </a:bodyPr>
          <a:lstStyle/>
          <a:p>
            <a:r>
              <a:rPr lang="en-US" sz="800" dirty="0"/>
              <a:t>http://www.biography.com/people/george-washington-9524786</a:t>
            </a:r>
          </a:p>
        </p:txBody>
      </p:sp>
      <p:sp>
        <p:nvSpPr>
          <p:cNvPr id="7" name="TextBox 6"/>
          <p:cNvSpPr txBox="1"/>
          <p:nvPr/>
        </p:nvSpPr>
        <p:spPr>
          <a:xfrm>
            <a:off x="3214964" y="6317179"/>
            <a:ext cx="3264035" cy="215444"/>
          </a:xfrm>
          <a:prstGeom prst="rect">
            <a:avLst/>
          </a:prstGeom>
          <a:noFill/>
        </p:spPr>
        <p:txBody>
          <a:bodyPr wrap="none" rtlCol="0">
            <a:spAutoFit/>
          </a:bodyPr>
          <a:lstStyle/>
          <a:p>
            <a:r>
              <a:rPr lang="en-US" sz="800" dirty="0"/>
              <a:t>http://www.answers.com/Q/Who_signed_the_US_Constitution</a:t>
            </a:r>
          </a:p>
        </p:txBody>
      </p:sp>
    </p:spTree>
    <p:extLst>
      <p:ext uri="{BB962C8B-B14F-4D97-AF65-F5344CB8AC3E}">
        <p14:creationId xmlns:p14="http://schemas.microsoft.com/office/powerpoint/2010/main" val="150895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lstStyle/>
          <a:p>
            <a:r>
              <a:rPr lang="en-US" dirty="0"/>
              <a:t>The Constitution starts with:</a:t>
            </a:r>
          </a:p>
          <a:p>
            <a:pPr marL="114300" indent="0">
              <a:buNone/>
            </a:pPr>
            <a:endParaRPr lang="en-US" dirty="0"/>
          </a:p>
          <a:p>
            <a:pPr lvl="1"/>
            <a:r>
              <a:rPr lang="en-US" b="1" dirty="0"/>
              <a:t>We the People</a:t>
            </a:r>
            <a:r>
              <a:rPr lang="en-US" dirty="0"/>
              <a:t>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pPr marL="411480" lvl="1" indent="0">
              <a:buNone/>
            </a:pPr>
            <a:endParaRPr lang="en-US" dirty="0"/>
          </a:p>
          <a:p>
            <a:r>
              <a:rPr lang="en-US" dirty="0"/>
              <a:t>The Constitution consists of 7 Articles</a:t>
            </a:r>
          </a:p>
          <a:p>
            <a:endParaRPr lang="en-US" dirty="0"/>
          </a:p>
        </p:txBody>
      </p:sp>
      <p:sp>
        <p:nvSpPr>
          <p:cNvPr id="4" name="TextBox 3"/>
          <p:cNvSpPr txBox="1"/>
          <p:nvPr/>
        </p:nvSpPr>
        <p:spPr>
          <a:xfrm>
            <a:off x="457200" y="6343291"/>
            <a:ext cx="3103735" cy="215444"/>
          </a:xfrm>
          <a:prstGeom prst="rect">
            <a:avLst/>
          </a:prstGeom>
          <a:noFill/>
        </p:spPr>
        <p:txBody>
          <a:bodyPr wrap="none" rtlCol="0">
            <a:spAutoFit/>
          </a:bodyPr>
          <a:lstStyle/>
          <a:p>
            <a:r>
              <a:rPr lang="en-US" sz="800" dirty="0"/>
              <a:t>http://www.constitutionday.com/the-constitution-text.html</a:t>
            </a:r>
          </a:p>
        </p:txBody>
      </p:sp>
      <p:pic>
        <p:nvPicPr>
          <p:cNvPr id="1026" name="Picture 2" descr="http://amac.us/wp-content/uploads/2013/01/We-the-Peo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572000"/>
            <a:ext cx="206255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89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Articles</a:t>
            </a:r>
          </a:p>
        </p:txBody>
      </p:sp>
      <p:sp>
        <p:nvSpPr>
          <p:cNvPr id="3" name="Content Placeholder 2"/>
          <p:cNvSpPr>
            <a:spLocks noGrp="1"/>
          </p:cNvSpPr>
          <p:nvPr>
            <p:ph idx="1"/>
          </p:nvPr>
        </p:nvSpPr>
        <p:spPr/>
        <p:txBody>
          <a:bodyPr/>
          <a:lstStyle/>
          <a:p>
            <a:r>
              <a:rPr lang="en-US" sz="2000" dirty="0"/>
              <a:t>Article 1:  Powers of Congress</a:t>
            </a:r>
          </a:p>
          <a:p>
            <a:r>
              <a:rPr lang="en-US" sz="2000" dirty="0"/>
              <a:t>Article 2:  Responsibility of the Executive Branch</a:t>
            </a:r>
          </a:p>
          <a:p>
            <a:r>
              <a:rPr lang="en-US" sz="2000" dirty="0"/>
              <a:t>Article 3:  Purpose of the Judicial Branch</a:t>
            </a:r>
          </a:p>
          <a:p>
            <a:r>
              <a:rPr lang="en-US" sz="2000" dirty="0"/>
              <a:t>Article 4:  Responsibilities &amp; Duties of State &amp; Federal Government</a:t>
            </a:r>
          </a:p>
          <a:p>
            <a:r>
              <a:rPr lang="en-US" sz="2000" dirty="0"/>
              <a:t>Article 5:  Constitutional changes by Amendment only</a:t>
            </a:r>
          </a:p>
          <a:p>
            <a:r>
              <a:rPr lang="en-US" sz="2000" dirty="0"/>
              <a:t>Article 6:  Constitution is the highest law</a:t>
            </a:r>
          </a:p>
          <a:p>
            <a:r>
              <a:rPr lang="en-US" sz="2000" dirty="0"/>
              <a:t>Article 7:  Explains how many states need to ratify the Constitution </a:t>
            </a:r>
          </a:p>
          <a:p>
            <a:endParaRPr lang="en-US" dirty="0"/>
          </a:p>
        </p:txBody>
      </p:sp>
      <p:sp>
        <p:nvSpPr>
          <p:cNvPr id="4" name="TextBox 3"/>
          <p:cNvSpPr txBox="1"/>
          <p:nvPr/>
        </p:nvSpPr>
        <p:spPr>
          <a:xfrm>
            <a:off x="838200" y="6019800"/>
            <a:ext cx="5943600" cy="215444"/>
          </a:xfrm>
          <a:prstGeom prst="rect">
            <a:avLst/>
          </a:prstGeom>
          <a:noFill/>
        </p:spPr>
        <p:txBody>
          <a:bodyPr wrap="square" rtlCol="0">
            <a:spAutoFit/>
          </a:bodyPr>
          <a:lstStyle/>
          <a:p>
            <a:r>
              <a:rPr lang="en-US" sz="800" dirty="0"/>
              <a:t>http://kids.laws.com/articles-of-the-constitution</a:t>
            </a:r>
          </a:p>
        </p:txBody>
      </p:sp>
      <p:pic>
        <p:nvPicPr>
          <p:cNvPr id="2050" name="Picture 2" descr="http://www.freedomversustyranny.com/wp-content/uploads/14_4_orig.jpg"/>
          <p:cNvPicPr>
            <a:picLocks noChangeAspect="1" noChangeArrowheads="1"/>
          </p:cNvPicPr>
          <p:nvPr/>
        </p:nvPicPr>
        <p:blipFill rotWithShape="1">
          <a:blip r:embed="rId2">
            <a:extLst>
              <a:ext uri="{28A0092B-C50C-407E-A947-70E740481C1C}">
                <a14:useLocalDpi xmlns:a14="http://schemas.microsoft.com/office/drawing/2010/main" val="0"/>
              </a:ext>
            </a:extLst>
          </a:blip>
          <a:srcRect b="39543"/>
          <a:stretch/>
        </p:blipFill>
        <p:spPr bwMode="auto">
          <a:xfrm>
            <a:off x="3505200" y="4628230"/>
            <a:ext cx="2223520" cy="201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6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60672" cy="1325562"/>
          </a:xfrm>
        </p:spPr>
        <p:txBody>
          <a:bodyPr>
            <a:normAutofit/>
          </a:bodyPr>
          <a:lstStyle/>
          <a:p>
            <a:r>
              <a:rPr lang="en-US" dirty="0"/>
              <a:t>When Was the constitution signed?</a:t>
            </a:r>
          </a:p>
        </p:txBody>
      </p:sp>
      <p:sp>
        <p:nvSpPr>
          <p:cNvPr id="3" name="TPAnswers"/>
          <p:cNvSpPr>
            <a:spLocks noGrp="1"/>
          </p:cNvSpPr>
          <p:nvPr>
            <p:ph type="body" idx="1"/>
            <p:custDataLst>
              <p:tags r:id="rId2"/>
            </p:custDataLst>
          </p:nvPr>
        </p:nvSpPr>
        <p:spPr>
          <a:xfrm>
            <a:off x="457200" y="1600200"/>
            <a:ext cx="8153400" cy="4373563"/>
          </a:xfrm>
        </p:spPr>
        <p:txBody>
          <a:bodyPr>
            <a:normAutofit/>
          </a:bodyPr>
          <a:lstStyle/>
          <a:p>
            <a:pPr marL="628650" indent="-514350" algn="ctr">
              <a:buFont typeface="Arial" pitchFamily="34" charset="0"/>
              <a:buAutoNum type="alphaUcPeriod"/>
            </a:pPr>
            <a:endParaRPr lang="en-US" sz="3200" dirty="0"/>
          </a:p>
          <a:p>
            <a:pPr marL="628650" indent="-514350">
              <a:buFont typeface="Arial" pitchFamily="34" charset="0"/>
              <a:buAutoNum type="alphaUcPeriod"/>
            </a:pPr>
            <a:r>
              <a:rPr lang="en-US" sz="3200" dirty="0"/>
              <a:t>September 17, 2014</a:t>
            </a:r>
          </a:p>
          <a:p>
            <a:pPr marL="628650" indent="-514350">
              <a:buFont typeface="Arial" pitchFamily="34" charset="0"/>
              <a:buAutoNum type="alphaUcPeriod"/>
            </a:pPr>
            <a:r>
              <a:rPr lang="en-US" sz="3200" dirty="0"/>
              <a:t>September 17, 1887</a:t>
            </a:r>
          </a:p>
          <a:p>
            <a:pPr marL="628650" indent="-514350">
              <a:buFont typeface="Arial" pitchFamily="34" charset="0"/>
              <a:buAutoNum type="alphaUcPeriod"/>
            </a:pPr>
            <a:r>
              <a:rPr lang="en-US" sz="3200" dirty="0"/>
              <a:t>September 17, 1787</a:t>
            </a:r>
          </a:p>
          <a:p>
            <a:pPr marL="628650" indent="-514350">
              <a:buFont typeface="Arial" pitchFamily="34" charset="0"/>
              <a:buAutoNum type="alphaUcPeriod"/>
            </a:pPr>
            <a:r>
              <a:rPr lang="en-US" sz="3200" dirty="0"/>
              <a:t>September 17, 1789</a:t>
            </a:r>
          </a:p>
        </p:txBody>
      </p:sp>
    </p:spTree>
    <p:custDataLst>
      <p:tags r:id="rId1"/>
    </p:custDataLst>
    <p:extLst>
      <p:ext uri="{BB962C8B-B14F-4D97-AF65-F5344CB8AC3E}">
        <p14:creationId xmlns:p14="http://schemas.microsoft.com/office/powerpoint/2010/main" val="395906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Answer:</a:t>
            </a:r>
            <a:r>
              <a:rPr lang="en-US" dirty="0"/>
              <a:t> When Was the constitution signed?</a:t>
            </a:r>
          </a:p>
        </p:txBody>
      </p:sp>
      <p:sp>
        <p:nvSpPr>
          <p:cNvPr id="4" name="Content Placeholder 3"/>
          <p:cNvSpPr>
            <a:spLocks noGrp="1"/>
          </p:cNvSpPr>
          <p:nvPr>
            <p:ph sz="half" idx="1"/>
          </p:nvPr>
        </p:nvSpPr>
        <p:spPr/>
        <p:txBody>
          <a:bodyPr/>
          <a:lstStyle/>
          <a:p>
            <a:pPr marL="628650" indent="-514350">
              <a:buFont typeface="Arial" pitchFamily="34" charset="0"/>
              <a:buAutoNum type="alphaUcPeriod"/>
            </a:pPr>
            <a:endParaRPr lang="en-US" dirty="0"/>
          </a:p>
          <a:p>
            <a:pPr marL="628650" indent="-514350">
              <a:buFont typeface="Arial" pitchFamily="34" charset="0"/>
              <a:buAutoNum type="alphaUcPeriod"/>
            </a:pPr>
            <a:endParaRPr lang="en-US" dirty="0"/>
          </a:p>
          <a:p>
            <a:pPr marL="628650" indent="-514350">
              <a:buFont typeface="Arial" pitchFamily="34" charset="0"/>
              <a:buAutoNum type="alphaUcPeriod"/>
            </a:pPr>
            <a:endParaRPr lang="en-US" dirty="0"/>
          </a:p>
          <a:p>
            <a:pPr marL="114300" indent="0">
              <a:buNone/>
            </a:pPr>
            <a:r>
              <a:rPr lang="en-US" b="1" i="1" dirty="0"/>
              <a:t>September 17, 1787</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6312" y="2513013"/>
            <a:ext cx="3762375" cy="2819400"/>
          </a:xfrm>
        </p:spPr>
      </p:pic>
    </p:spTree>
    <p:extLst>
      <p:ext uri="{BB962C8B-B14F-4D97-AF65-F5344CB8AC3E}">
        <p14:creationId xmlns:p14="http://schemas.microsoft.com/office/powerpoint/2010/main" val="404404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60672" cy="1249362"/>
          </a:xfrm>
        </p:spPr>
        <p:txBody>
          <a:bodyPr>
            <a:normAutofit/>
          </a:bodyPr>
          <a:lstStyle/>
          <a:p>
            <a:r>
              <a:rPr lang="en-US" dirty="0"/>
              <a:t>How many articles are there in the constitution?</a:t>
            </a:r>
          </a:p>
        </p:txBody>
      </p:sp>
      <p:sp>
        <p:nvSpPr>
          <p:cNvPr id="3" name="TPAnswers"/>
          <p:cNvSpPr>
            <a:spLocks noGrp="1"/>
          </p:cNvSpPr>
          <p:nvPr>
            <p:ph type="body" idx="1"/>
            <p:custDataLst>
              <p:tags r:id="rId2"/>
            </p:custDataLst>
          </p:nvPr>
        </p:nvSpPr>
        <p:spPr>
          <a:xfrm>
            <a:off x="457200" y="2362200"/>
            <a:ext cx="4114800" cy="3611563"/>
          </a:xfrm>
        </p:spPr>
        <p:txBody>
          <a:bodyPr>
            <a:normAutofit/>
          </a:bodyPr>
          <a:lstStyle/>
          <a:p>
            <a:pPr marL="628650" indent="-514350">
              <a:buFont typeface="Arial" pitchFamily="34" charset="0"/>
              <a:buAutoNum type="alphaUcPeriod"/>
            </a:pPr>
            <a:r>
              <a:rPr lang="en-US" sz="3600" dirty="0"/>
              <a:t>8</a:t>
            </a:r>
          </a:p>
          <a:p>
            <a:pPr marL="628650" indent="-514350">
              <a:buFont typeface="Arial" pitchFamily="34" charset="0"/>
              <a:buAutoNum type="alphaUcPeriod"/>
            </a:pPr>
            <a:r>
              <a:rPr lang="en-US" sz="3600" dirty="0"/>
              <a:t>7</a:t>
            </a:r>
          </a:p>
          <a:p>
            <a:pPr marL="628650" indent="-514350">
              <a:buFont typeface="Arial" pitchFamily="34" charset="0"/>
              <a:buAutoNum type="alphaUcPeriod"/>
            </a:pPr>
            <a:r>
              <a:rPr lang="en-US" sz="3600" dirty="0"/>
              <a:t>6</a:t>
            </a:r>
          </a:p>
          <a:p>
            <a:pPr marL="628650" indent="-514350">
              <a:buFont typeface="Arial" pitchFamily="34" charset="0"/>
              <a:buAutoNum type="alphaUcPeriod"/>
            </a:pPr>
            <a:r>
              <a:rPr lang="en-US" sz="3600" dirty="0"/>
              <a:t>9</a:t>
            </a:r>
          </a:p>
        </p:txBody>
      </p:sp>
    </p:spTree>
    <p:custDataLst>
      <p:tags r:id="rId1"/>
    </p:custDataLst>
    <p:extLst>
      <p:ext uri="{BB962C8B-B14F-4D97-AF65-F5344CB8AC3E}">
        <p14:creationId xmlns:p14="http://schemas.microsoft.com/office/powerpoint/2010/main" val="1715725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0A8F182E2984DC699956FE8C655ACE1&lt;/guid&gt;&#10;        &lt;description /&gt;&#10;        &lt;date&gt;9/12/2014 11:15:4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376E2FDCDF4449DA7BBBCB48A59E89A&lt;/guid&gt;&#10;            &lt;repollguid&gt;7C57B5AB5633453CB99CA448123DF4F8&lt;/repollguid&gt;&#10;            &lt;sourceid&gt;773B8699D8D84AB29886B1E48C32A3D4&lt;/sourceid&gt;&#10;            &lt;questiontext&gt;Which Article states that the constitution can only change by an amendm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44ED50CDE5048C8A6B2278DD6819C6F&lt;/guid&gt;&#10;                    &lt;answertext&gt;Article 1&lt;/answertext&gt;&#10;                    &lt;valuetype&gt;-1&lt;/valuetype&gt;&#10;                &lt;/answer&gt;&#10;                &lt;answer&gt;&#10;                    &lt;guid&gt;74BDD04A467841188FAB165E3E00F235&lt;/guid&gt;&#10;                    &lt;answertext&gt;Article 3&lt;/answertext&gt;&#10;                    &lt;valuetype&gt;-1&lt;/valuetype&gt;&#10;                &lt;/answer&gt;&#10;                &lt;answer&gt;&#10;                    &lt;guid&gt;143A90DE960F40BCBA3D08000F829A6C&lt;/guid&gt;&#10;                    &lt;answertext&gt;Article 6&lt;/answertext&gt;&#10;                    &lt;valuetype&gt;-1&lt;/valuetype&gt;&#10;                &lt;/answer&gt;&#10;                &lt;answer&gt;&#10;                    &lt;guid&gt;4F70F77C7FA24F8398C69EE28B8387FE&lt;/guid&gt;&#10;                    &lt;answertext&gt;Article 5&lt;/answertext&gt;&#10;                    &lt;valuetype&gt;1&lt;/valuetype&gt;&#10;                &lt;/answer&gt;&#10;            &lt;/answers&gt;&#10;        &lt;/multichoice&gt;&#10;    &lt;/questions&gt;&#10;&lt;/questionlist&gt;"/>
  <p:tag name="LIVECHARTING" val="False"/>
  <p:tag name="AUTOOPENPOLL" val="True"/>
  <p:tag name="AUTOFORMATCHART" val="Tru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CABB0E8F7B344A1846FC66B2ED1642F&lt;/guid&gt;&#10;        &lt;description /&gt;&#10;        &lt;date&gt;9/12/2014 11:10:1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BC6EF1A21A94EB5BF6597506A1AF0CC&lt;/guid&gt;&#10;            &lt;repollguid&gt;F9847FF258A14F56A4C0E85823ACE9A0&lt;/repollguid&gt;&#10;            &lt;sourceid&gt;7AA12B6610D9445F858EC62AA345364C&lt;/sourceid&gt;&#10;            &lt;questiontext&gt;When Was the constitution sign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D17D1847B9E411DA0EA4CF884203645&lt;/guid&gt;&#10;                    &lt;answertext&gt;September 17, 2014&lt;/answertext&gt;&#10;                    &lt;valuetype&gt;-1&lt;/valuetype&gt;&#10;                &lt;/answer&gt;&#10;                &lt;answer&gt;&#10;                    &lt;guid&gt;05DE7FC8B8DC47A2BD0955FA701F876A&lt;/guid&gt;&#10;                    &lt;answertext&gt;September 17, 1887&lt;/answertext&gt;&#10;                    &lt;valuetype&gt;-1&lt;/valuetype&gt;&#10;                &lt;/answer&gt;&#10;                &lt;answer&gt;&#10;                    &lt;guid&gt;32672F8558364567BE87B8D666D2E778&lt;/guid&gt;&#10;                    &lt;answertext&gt;September 17, 1787&lt;/answertext&gt;&#10;                    &lt;valuetype&gt;1&lt;/valuetype&gt;&#10;                &lt;/answer&gt;&#10;                &lt;answer&gt;&#10;                    &lt;guid&gt;D4C2C98FD8D843468CA70A65A053AD8B&lt;/guid&gt;&#10;                    &lt;answertext&gt;September 17, 1789&lt;/answertext&gt;&#10;                    &lt;valuetype&gt;-1&lt;/valuetype&gt;&#10;                &lt;/answer&gt;&#10;            &lt;/answers&gt;&#10;        &lt;/multichoice&gt;&#10;    &lt;/questions&gt;&#10;&lt;/questionlist&gt;"/>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150A89E2234555B68E14E143FB89EA&lt;/guid&gt;&#10;        &lt;description /&gt;&#10;        &lt;date&gt;9/12/2014 11:12:0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EF91003897F467180B008AC5214E38A&lt;/guid&gt;&#10;            &lt;repollguid&gt;E7ECC91CB02A485898FAB7DDDCD76251&lt;/repollguid&gt;&#10;            &lt;sourceid&gt;D25F8FD6F64F4364B3FAF7C7E57FADD3&lt;/sourceid&gt;&#10;            &lt;questiontext&gt;How many articles are there in the constitu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11DA30BB61B4ED6AD08131FF2FFF981&lt;/guid&gt;&#10;                    &lt;answertext&gt;8&lt;/answertext&gt;&#10;                    &lt;valuetype&gt;-1&lt;/valuetype&gt;&#10;                &lt;/answer&gt;&#10;                &lt;answer&gt;&#10;                    &lt;guid&gt;82E2830EF477401BBE0A77EFF26BA2C4&lt;/guid&gt;&#10;                    &lt;answertext&gt;7&lt;/answertext&gt;&#10;                    &lt;valuetype&gt;1&lt;/valuetype&gt;&#10;                &lt;/answer&gt;&#10;                &lt;answer&gt;&#10;                    &lt;guid&gt;5F9DA254696B46EEBD6AFAD52CB87EA7&lt;/guid&gt;&#10;                    &lt;answertext&gt;6&lt;/answertext&gt;&#10;                    &lt;valuetype&gt;-1&lt;/valuetype&gt;&#10;                &lt;/answer&gt;&#10;                &lt;answer&gt;&#10;                    &lt;guid&gt;596457EE88BA402F8F67B8E325BCBD43&lt;/guid&gt;&#10;                    &lt;answertext&gt;9&lt;/answertext&gt;&#10;                    &lt;valuetype&gt;-1&lt;/valuetype&gt;&#10;                &lt;/answer&gt;&#10;            &lt;/answers&gt;&#10;        &lt;/multichoice&gt;&#10;    &lt;/questions&gt;&#10;&lt;/questionlist&gt;"/>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6A81E8A69D94762A0094D9D0549BB02&lt;/guid&gt;&#10;        &lt;description /&gt;&#10;        &lt;date&gt;9/12/2014 11:13:2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4F03E5FE25946B48AE9B93971603144&lt;/guid&gt;&#10;            &lt;repollguid&gt;CBBF4370EB374468B76F1F06970363CA&lt;/repollguid&gt;&#10;            &lt;sourceid&gt;CFB5DDDAE27948C4A2D42131DA572147&lt;/sourceid&gt;&#10;            &lt;questiontext&gt;What line starts the Constitu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DC127A06BD94C0299F4943351A84974&lt;/guid&gt;&#10;                    &lt;answertext&gt;We the Population&lt;/answertext&gt;&#10;                    &lt;valuetype&gt;-1&lt;/valuetype&gt;&#10;                &lt;/answer&gt;&#10;                &lt;answer&gt;&#10;                    &lt;guid&gt;E8C4BC7305724E4785EC7D1369BE9968&lt;/guid&gt;&#10;                    &lt;answertext&gt;We the Students&lt;/answertext&gt;&#10;                    &lt;valuetype&gt;-1&lt;/valuetype&gt;&#10;                &lt;/answer&gt;&#10;                &lt;answer&gt;&#10;                    &lt;guid&gt;EB8B245CEBA346F8A30A0C34F3DAF3F8&lt;/guid&gt;&#10;                    &lt;answertext&gt;We the Americans&lt;/answertext&gt;&#10;                    &lt;valuetype&gt;-1&lt;/valuetype&gt;&#10;                &lt;/answer&gt;&#10;                &lt;answer&gt;&#10;                    &lt;guid&gt;E8E538CD9EAA4E44BBDB79A636C4AA05&lt;/guid&gt;&#10;                    &lt;answertext&gt;We the People&lt;/answertext&gt;&#10;                    &lt;valuetype&gt;1&lt;/valuetype&gt;&#10;                &lt;/answer&gt;&#10;            &lt;/answers&gt;&#10;        &lt;/multichoice&gt;&#10;    &lt;/questions&gt;&#10;&lt;/questionlist&gt;"/>
  <p:tag name="LIVECHARTING" val="False"/>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745F847430E44B7AE1F5A5D49CFD26F&lt;/guid&gt;&#10;        &lt;description /&gt;&#10;        &lt;date&gt;9/12/2014 11:14: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00E80987584DA1AC7D397478CCD009&lt;/guid&gt;&#10;            &lt;repollguid&gt;5756D9F7913E48599EC3DE9D1945844D&lt;/repollguid&gt;&#10;            &lt;sourceid&gt;A06B5BCDAE174EDB9C20E80FA1ABB680&lt;/sourceid&gt;&#10;            &lt;questiontext&gt;How many delegates signed the constitu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BD5C9AABFEF41FA884FED6BDD4ECD8F&lt;/guid&gt;&#10;                    &lt;answertext&gt;40&lt;/answertext&gt;&#10;                    &lt;valuetype&gt;-1&lt;/valuetype&gt;&#10;                &lt;/answer&gt;&#10;                &lt;answer&gt;&#10;                    &lt;guid&gt;BEA03D491D724529A9D545D47AB8D5CB&lt;/guid&gt;&#10;                    &lt;answertext&gt;41&lt;/answertext&gt;&#10;                    &lt;valuetype&gt;-1&lt;/valuetype&gt;&#10;                &lt;/answer&gt;&#10;                &lt;answer&gt;&#10;                    &lt;guid&gt;0DDAF0C9E4F442FEB738CD52699E9AB1&lt;/guid&gt;&#10;                    &lt;answertext&gt;39&lt;/answertext&gt;&#10;                    &lt;valuetype&gt;1&lt;/valuetype&gt;&#10;                &lt;/answer&gt;&#10;                &lt;answer&gt;&#10;                    &lt;guid&gt;FE17434FF1234DA298C5904055081861&lt;/guid&gt;&#10;                    &lt;answertext&gt;38&lt;/answertext&gt;&#10;                    &lt;valuetype&gt;-1&lt;/valuetype&gt;&#10;                &lt;/answer&gt;&#10;            &lt;/answers&gt;&#10;        &lt;/multichoice&gt;&#10;    &lt;/questions&gt;&#10;&lt;/questionlist&gt;"/>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203</TotalTime>
  <Words>485</Words>
  <Application>Microsoft Office PowerPoint</Application>
  <PresentationFormat>On-screen Show (4:3)</PresentationFormat>
  <Paragraphs>135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Century Gothic</vt:lpstr>
      <vt:lpstr>Apothecary</vt:lpstr>
      <vt:lpstr>CONSTITUTION DAY</vt:lpstr>
      <vt:lpstr>history</vt:lpstr>
      <vt:lpstr>History</vt:lpstr>
      <vt:lpstr>history</vt:lpstr>
      <vt:lpstr>history</vt:lpstr>
      <vt:lpstr>Articles</vt:lpstr>
      <vt:lpstr>When Was the constitution signed?</vt:lpstr>
      <vt:lpstr>Answer: When Was the constitution signed?</vt:lpstr>
      <vt:lpstr>How many articles are there in the constitution?</vt:lpstr>
      <vt:lpstr>Answer: How many articles are there in the constitution?</vt:lpstr>
      <vt:lpstr>What line starts the Constitution?</vt:lpstr>
      <vt:lpstr>ANSWER: What line starts the Constitution?</vt:lpstr>
      <vt:lpstr>How many delegates signed the constitution?</vt:lpstr>
      <vt:lpstr>ANSWER: How many delegates signed the constitution?</vt:lpstr>
      <vt:lpstr>Which Article states that the constitution can only change by an amendment?</vt:lpstr>
      <vt:lpstr>ANSWER: Which Article states that the constitution can only change by an amendment?</vt:lpstr>
      <vt:lpstr>HAPPY CONSTITUION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 DAY</dc:title>
  <dc:creator>Esther Reach</dc:creator>
  <cp:lastModifiedBy>PCCTI Healthcare</cp:lastModifiedBy>
  <cp:revision>16</cp:revision>
  <cp:lastPrinted>2016-01-29T15:44:40Z</cp:lastPrinted>
  <dcterms:created xsi:type="dcterms:W3CDTF">2014-09-12T14:26:15Z</dcterms:created>
  <dcterms:modified xsi:type="dcterms:W3CDTF">2021-03-15T22:21:00Z</dcterms:modified>
</cp:coreProperties>
</file>